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1099" r:id="rId4"/>
    <p:sldId id="472" r:id="rId5"/>
    <p:sldId id="262" r:id="rId6"/>
    <p:sldId id="1093" r:id="rId7"/>
    <p:sldId id="1094" r:id="rId8"/>
    <p:sldId id="1095" r:id="rId9"/>
    <p:sldId id="496" r:id="rId10"/>
    <p:sldId id="605" r:id="rId11"/>
    <p:sldId id="1070" r:id="rId12"/>
    <p:sldId id="1097" r:id="rId13"/>
    <p:sldId id="1086" r:id="rId14"/>
    <p:sldId id="597" r:id="rId15"/>
    <p:sldId id="579" r:id="rId16"/>
    <p:sldId id="1088" r:id="rId17"/>
    <p:sldId id="851" r:id="rId18"/>
    <p:sldId id="850" r:id="rId19"/>
    <p:sldId id="598" r:id="rId20"/>
    <p:sldId id="326" r:id="rId21"/>
    <p:sldId id="599" r:id="rId22"/>
    <p:sldId id="32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513" r:id="rId123"/>
    <p:sldId id="1017" r:id="rId124"/>
    <p:sldId id="1009" r:id="rId125"/>
    <p:sldId id="1010"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4/30/2020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4/30/2020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1048300"/>
          </a:xfrm>
          <a:prstGeom prst="rect">
            <a:avLst/>
          </a:prstGeom>
        </p:spPr>
        <p:txBody>
          <a:bodyPr wrap="square">
            <a:spAutoFit/>
          </a:bodyPr>
          <a:lstStyle/>
          <a:p>
            <a:pPr>
              <a:lnSpc>
                <a:spcPct val="150000"/>
              </a:lnSpc>
            </a:pPr>
            <a:r>
              <a:rPr lang="en-IN" sz="2200" dirty="0">
                <a:solidFill>
                  <a:schemeClr val="accent6">
                    <a:lumMod val="50000"/>
                  </a:schemeClr>
                </a:solidFill>
              </a:rPr>
              <a:t>In DBT module we are going to learn SQL, PL/SQL and also </a:t>
            </a:r>
          </a:p>
          <a:p>
            <a:pPr>
              <a:lnSpc>
                <a:spcPct val="150000"/>
              </a:lnSpc>
            </a:pPr>
            <a:r>
              <a:rPr lang="en-IN" sz="2200" dirty="0">
                <a:solidFill>
                  <a:schemeClr val="accent6">
                    <a:lumMod val="50000"/>
                  </a:schemeClr>
                </a:solidFill>
              </a:rPr>
              <a:t>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85551" y="2018791"/>
            <a:ext cx="4054401" cy="461665"/>
          </a:xfrm>
          <a:prstGeom prst="rect">
            <a:avLst/>
          </a:prstGeom>
        </p:spPr>
        <p:txBody>
          <a:bodyPr wrap="square">
            <a:spAutoFit/>
          </a:bodyPr>
          <a:lstStyle/>
          <a:p>
            <a:r>
              <a:rPr lang="en-IN" sz="24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F8963EBB-5ECF-47DD-ACCD-22EBD598F32E}"/>
              </a:ext>
            </a:extLst>
          </p:cNvPr>
          <p:cNvSpPr/>
          <p:nvPr/>
        </p:nvSpPr>
        <p:spPr>
          <a:xfrm>
            <a:off x="1456293" y="2493943"/>
            <a:ext cx="6041257" cy="523220"/>
          </a:xfrm>
          <a:prstGeom prst="rect">
            <a:avLst/>
          </a:prstGeom>
        </p:spPr>
        <p:txBody>
          <a:bodyPr wrap="square">
            <a:spAutoFit/>
          </a:bodyPr>
          <a:lstStyle/>
          <a:p>
            <a:r>
              <a:rPr lang="en-IN" sz="2800" dirty="0">
                <a:solidFill>
                  <a:schemeClr val="accent4">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683568" y="3979117"/>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52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703705"/>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707886"/>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06" y="980728"/>
            <a:ext cx="4516394"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8396" y="1159597"/>
            <a:ext cx="1722076"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5546" y="3419708"/>
            <a:ext cx="4494948" cy="723275"/>
          </a:xfrm>
          <a:prstGeom prst="rect">
            <a:avLst/>
          </a:prstGeom>
        </p:spPr>
        <p:txBody>
          <a:bodyPr wrap="none">
            <a:spAutoFit/>
          </a:bodyPr>
          <a:lstStyle/>
          <a:p>
            <a:r>
              <a:rPr lang="en-IN" dirty="0"/>
              <a:t>learned about something or someone.</a:t>
            </a:r>
          </a:p>
          <a:p>
            <a:r>
              <a:rPr lang="en-IN" sz="2300" dirty="0">
                <a:solidFill>
                  <a:schemeClr val="accent5">
                    <a:lumMod val="50000"/>
                  </a:schemeClr>
                </a:solidFill>
                <a:latin typeface="-apple-system"/>
              </a:rPr>
              <a:t>as SELECT (symbol: </a:t>
            </a:r>
            <a:r>
              <a:rPr lang="el-GR" sz="2300" dirty="0">
                <a:solidFill>
                  <a:srgbClr val="FFC000"/>
                </a:solidFill>
                <a:latin typeface="Verdana" panose="020B0604030504040204" pitchFamily="34" charset="0"/>
                <a:ea typeface="Verdana" panose="020B0604030504040204" pitchFamily="34" charset="0"/>
              </a:rPr>
              <a:t>σ</a:t>
            </a:r>
            <a:r>
              <a:rPr lang="el-GR" sz="2300" dirty="0">
                <a:solidFill>
                  <a:schemeClr val="accent5">
                    <a:lumMod val="50000"/>
                  </a:schemeClr>
                </a:solidFill>
                <a:latin typeface="-apple-system"/>
              </a:rPr>
              <a:t>)</a:t>
            </a:r>
            <a:r>
              <a:rPr lang="en-IN" sz="2300" dirty="0">
                <a:solidFill>
                  <a:schemeClr val="accent5">
                    <a:lumMod val="50000"/>
                  </a:schemeClr>
                </a:solidFill>
                <a:latin typeface="-apple-system"/>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p:txBody>
      </p:sp>
      <p:sp>
        <p:nvSpPr>
          <p:cNvPr id="7" name="Rectangle 6"/>
          <p:cNvSpPr/>
          <p:nvPr/>
        </p:nvSpPr>
        <p:spPr>
          <a:xfrm>
            <a:off x="3586421" y="2262835"/>
            <a:ext cx="5465719" cy="1000274"/>
          </a:xfrm>
          <a:prstGeom prst="rect">
            <a:avLst/>
          </a:prstGeom>
        </p:spPr>
        <p:txBody>
          <a:bodyPr wrap="square">
            <a:spAutoFit/>
          </a:bodyPr>
          <a:lstStyle/>
          <a:p>
            <a:r>
              <a:rPr lang="en-IN" dirty="0"/>
              <a:t>skills acquired through experience or education, </a:t>
            </a:r>
            <a:r>
              <a:rPr lang="en-US" dirty="0"/>
              <a:t>the theoretical or practical understanding of a subject.</a:t>
            </a:r>
          </a:p>
          <a:p>
            <a:r>
              <a:rPr lang="en-IN" sz="2300" dirty="0">
                <a:solidFill>
                  <a:schemeClr val="accent5">
                    <a:lumMod val="50000"/>
                  </a:schemeClr>
                </a:solidFill>
                <a:latin typeface="-apple-system"/>
              </a:rPr>
              <a:t>SELECT  </a:t>
            </a:r>
            <a:r>
              <a:rPr lang="en-US" sz="2300" dirty="0">
                <a:solidFill>
                  <a:schemeClr val="accent5">
                    <a:lumMod val="50000"/>
                  </a:schemeClr>
                </a:solidFill>
                <a:latin typeface="-apple-system"/>
              </a:rPr>
              <a:t>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p:txBody>
      </p:sp>
      <p:sp>
        <p:nvSpPr>
          <p:cNvPr id="10" name="Rectangle 9"/>
          <p:cNvSpPr/>
          <p:nvPr/>
        </p:nvSpPr>
        <p:spPr>
          <a:xfrm>
            <a:off x="2987825" y="1084381"/>
            <a:ext cx="6156175" cy="1000274"/>
          </a:xfrm>
          <a:prstGeom prst="rect">
            <a:avLst/>
          </a:prstGeom>
        </p:spPr>
        <p:txBody>
          <a:bodyPr wrap="square">
            <a:spAutoFit/>
          </a:bodyPr>
          <a:lstStyle/>
          <a:p>
            <a:r>
              <a:rPr lang="en-IN" dirty="0"/>
              <a:t>the quality of having experience, knowledge, and good judgement; the quality of being wise.</a:t>
            </a:r>
          </a:p>
          <a:p>
            <a:r>
              <a:rPr lang="en-US" sz="2300" dirty="0">
                <a:solidFill>
                  <a:schemeClr val="accent5">
                    <a:lumMod val="50000"/>
                  </a:schemeClr>
                </a:solidFill>
                <a:latin typeface="-apple-system"/>
              </a:rPr>
              <a:t>you decide when to use and how to use(</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p>
        </p:txBody>
      </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000" b="1" i="1" dirty="0"/>
              <a:t>information</a:t>
            </a:r>
            <a:r>
              <a:rPr lang="en-US" sz="2000" dirty="0"/>
              <a:t>, </a:t>
            </a:r>
            <a:r>
              <a:rPr lang="en-US" sz="2000" b="1" i="1" dirty="0"/>
              <a:t>knowledge</a:t>
            </a:r>
            <a:r>
              <a:rPr lang="en-US" sz="2000" dirty="0"/>
              <a:t>, and </a:t>
            </a:r>
            <a:r>
              <a:rPr lang="en-US" sz="2000" b="1" i="1" dirty="0"/>
              <a:t>wisdom</a:t>
            </a:r>
            <a:r>
              <a:rPr lang="en-US" sz="2000" dirty="0"/>
              <a:t>.</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300" dirty="0">
                <a:solidFill>
                  <a:schemeClr val="accent5">
                    <a:lumMod val="50000"/>
                  </a:schemeClr>
                </a:solidFill>
                <a:latin typeface="-apple-system"/>
              </a:rPr>
              <a:t>Sigma(</a:t>
            </a:r>
            <a:r>
              <a:rPr lang="el-GR" sz="2300" dirty="0">
                <a:solidFill>
                  <a:srgbClr val="FFC000"/>
                </a:solidFill>
                <a:latin typeface="Verdana" panose="020B0604030504040204" pitchFamily="34" charset="0"/>
                <a:ea typeface="Verdana" panose="020B0604030504040204" pitchFamily="34" charset="0"/>
              </a:rPr>
              <a:t>σ</a:t>
            </a:r>
            <a:r>
              <a:rPr lang="en-IN" sz="2300" dirty="0">
                <a:solidFill>
                  <a:schemeClr val="accent5">
                    <a:lumMod val="50000"/>
                  </a:schemeClr>
                </a:solidFill>
                <a:latin typeface="-apple-system"/>
              </a:rPr>
              <a:t>)</a:t>
            </a:r>
            <a:r>
              <a:rPr lang="en-IN" sz="2300" dirty="0">
                <a:solidFill>
                  <a:srgbClr val="FFC000"/>
                </a:solidFill>
                <a:latin typeface="Verdana" panose="020B0604030504040204" pitchFamily="34" charset="0"/>
                <a:ea typeface="Verdana" panose="020B0604030504040204" pitchFamily="34" charset="0"/>
              </a:rPr>
              <a:t> </a:t>
            </a:r>
            <a:r>
              <a:rPr lang="en-US" sz="2300" dirty="0">
                <a:solidFill>
                  <a:schemeClr val="accent5">
                    <a:lumMod val="50000"/>
                  </a:schemeClr>
                </a:solidFill>
                <a:latin typeface="-apple-system"/>
              </a:rPr>
              <a:t>(</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179512" y="5602104"/>
            <a:ext cx="6469370" cy="646331"/>
          </a:xfrm>
          <a:prstGeom prst="rect">
            <a:avLst/>
          </a:prstGeom>
        </p:spPr>
        <p:txBody>
          <a:bodyPr wrap="square">
            <a:spAutoFit/>
          </a:bodyPr>
          <a:lstStyle/>
          <a:p>
            <a:r>
              <a:rPr lang="en-IN" dirty="0">
                <a:solidFill>
                  <a:schemeClr val="accent4">
                    <a:lumMod val="50000"/>
                  </a:schemeClr>
                </a:solidFill>
              </a:rPr>
              <a:t>SET A – { 25, 29, 45, 23, 60, 51, 35, …. }</a:t>
            </a:r>
          </a:p>
          <a:p>
            <a:r>
              <a:rPr lang="en-IN" dirty="0">
                <a:solidFill>
                  <a:schemeClr val="accent4">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179512" y="5121312"/>
            <a:ext cx="954778" cy="400110"/>
          </a:xfrm>
          <a:prstGeom prst="rect">
            <a:avLst/>
          </a:prstGeom>
        </p:spPr>
        <p:txBody>
          <a:bodyPr wrap="square">
            <a:spAutoFit/>
          </a:bodyPr>
          <a:lstStyle/>
          <a:p>
            <a:r>
              <a:rPr lang="en-US" sz="2000" b="1" dirty="0">
                <a:solidFill>
                  <a:schemeClr val="accent5">
                    <a:lumMod val="50000"/>
                  </a:schemeClr>
                </a:solidFill>
                <a:latin typeface="-apple-system"/>
              </a:rPr>
              <a:t>data</a:t>
            </a:r>
            <a:endParaRPr lang="en-IN" sz="2000" b="1" dirty="0">
              <a:solidFill>
                <a:schemeClr val="accent5">
                  <a:lumMod val="50000"/>
                </a:schemeClr>
              </a:solidFill>
            </a:endParaRPr>
          </a:p>
        </p:txBody>
      </p:sp>
      <p:sp>
        <p:nvSpPr>
          <p:cNvPr id="8" name="Rectangle 7">
            <a:extLst>
              <a:ext uri="{FF2B5EF4-FFF2-40B4-BE49-F238E27FC236}">
                <a16:creationId xmlns:a16="http://schemas.microsoft.com/office/drawing/2014/main" id="{B1B66409-5192-407D-9CFA-2C5B1BE8FBEC}"/>
              </a:ext>
            </a:extLst>
          </p:cNvPr>
          <p:cNvSpPr/>
          <p:nvPr/>
        </p:nvSpPr>
        <p:spPr>
          <a:xfrm>
            <a:off x="122335" y="3320171"/>
            <a:ext cx="8473229" cy="400110"/>
          </a:xfrm>
          <a:prstGeom prst="rect">
            <a:avLst/>
          </a:prstGeom>
        </p:spPr>
        <p:txBody>
          <a:bodyPr wrap="square">
            <a:spAutoFit/>
          </a:bodyPr>
          <a:lstStyle/>
          <a:p>
            <a:r>
              <a:rPr lang="en-US" sz="2000" b="1" dirty="0">
                <a:solidFill>
                  <a:schemeClr val="accent5">
                    <a:lumMod val="50000"/>
                  </a:schemeClr>
                </a:solidFill>
                <a:latin typeface="-apple-system"/>
              </a:rPr>
              <a:t>Information</a:t>
            </a:r>
            <a:endParaRPr lang="en-IN" sz="2000" b="1" dirty="0">
              <a:solidFill>
                <a:schemeClr val="accent5">
                  <a:lumMod val="50000"/>
                </a:schemeClr>
              </a:solidFill>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156609" y="3716562"/>
            <a:ext cx="8830782" cy="1200329"/>
          </a:xfrm>
          <a:prstGeom prst="rect">
            <a:avLst/>
          </a:prstGeom>
        </p:spPr>
        <p:txBody>
          <a:bodyPr wrap="square">
            <a:spAutoFit/>
          </a:bodyPr>
          <a:lstStyle/>
          <a:p>
            <a:r>
              <a:rPr lang="en-US" dirty="0">
                <a:solidFill>
                  <a:schemeClr val="accent4">
                    <a:lumMod val="50000"/>
                  </a:schemeClr>
                </a:solidFill>
              </a:rPr>
              <a:t>Now we arrange the data and make some sense and create information.</a:t>
            </a:r>
          </a:p>
          <a:p>
            <a:r>
              <a:rPr lang="en-US" dirty="0">
                <a:solidFill>
                  <a:schemeClr val="accent4">
                    <a:lumMod val="50000"/>
                  </a:schemeClr>
                </a:solidFill>
              </a:rPr>
              <a:t>SET A is </a:t>
            </a:r>
            <a:r>
              <a:rPr lang="en-US" b="1" dirty="0">
                <a:solidFill>
                  <a:schemeClr val="accent4">
                    <a:lumMod val="50000"/>
                  </a:schemeClr>
                </a:solidFill>
              </a:rPr>
              <a:t>Age</a:t>
            </a:r>
            <a:r>
              <a:rPr lang="en-US" dirty="0">
                <a:solidFill>
                  <a:schemeClr val="accent4">
                    <a:lumMod val="50000"/>
                  </a:schemeClr>
                </a:solidFill>
              </a:rPr>
              <a:t>, SET B is </a:t>
            </a:r>
            <a:r>
              <a:rPr lang="en-US" b="1" dirty="0">
                <a:solidFill>
                  <a:schemeClr val="accent4">
                    <a:lumMod val="50000"/>
                  </a:schemeClr>
                </a:solidFill>
              </a:rPr>
              <a:t>Name</a:t>
            </a:r>
          </a:p>
          <a:p>
            <a:r>
              <a:rPr lang="en-IN" dirty="0">
                <a:solidFill>
                  <a:schemeClr val="accent4">
                    <a:lumMod val="50000"/>
                  </a:schemeClr>
                </a:solidFill>
              </a:rPr>
              <a:t>Age – { 25, 29, 45, 23, 60, 51, 35, …. }</a:t>
            </a:r>
          </a:p>
          <a:p>
            <a:r>
              <a:rPr lang="en-IN" dirty="0">
                <a:solidFill>
                  <a:schemeClr val="accent4">
                    <a:lumMod val="50000"/>
                  </a:schemeClr>
                </a:solidFill>
              </a:rPr>
              <a:t>Name – { Ben, Jo, Kim, Tom, Toy, Sam, Don, …. }  </a:t>
            </a:r>
            <a:r>
              <a:rPr lang="en-US" dirty="0">
                <a:solidFill>
                  <a:schemeClr val="accent4">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156609" y="1904702"/>
            <a:ext cx="1872208" cy="400110"/>
          </a:xfrm>
          <a:prstGeom prst="rect">
            <a:avLst/>
          </a:prstGeom>
        </p:spPr>
        <p:txBody>
          <a:bodyPr wrap="square">
            <a:spAutoFit/>
          </a:bodyPr>
          <a:lstStyle/>
          <a:p>
            <a:r>
              <a:rPr lang="en-US" sz="2000" b="1" dirty="0">
                <a:solidFill>
                  <a:schemeClr val="accent5">
                    <a:lumMod val="50000"/>
                  </a:schemeClr>
                </a:solidFill>
                <a:latin typeface="-apple-system"/>
              </a:rPr>
              <a:t>knowledge</a:t>
            </a:r>
            <a:endParaRPr lang="en-IN" sz="2000" b="1" dirty="0">
              <a:solidFill>
                <a:schemeClr val="accent5">
                  <a:lumMod val="50000"/>
                </a:schemeClr>
              </a:solidFill>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179512" y="2268533"/>
            <a:ext cx="8964489" cy="923330"/>
          </a:xfrm>
          <a:prstGeom prst="rect">
            <a:avLst/>
          </a:prstGeom>
        </p:spPr>
        <p:txBody>
          <a:bodyPr wrap="square">
            <a:spAutoFit/>
          </a:bodyPr>
          <a:lstStyle/>
          <a:p>
            <a:r>
              <a:rPr lang="en-US" dirty="0">
                <a:solidFill>
                  <a:schemeClr val="accent4">
                    <a:lumMod val="50000"/>
                  </a:schemeClr>
                </a:solidFill>
              </a:rPr>
              <a:t>Age of employees: </a:t>
            </a:r>
          </a:p>
          <a:p>
            <a:r>
              <a:rPr lang="en-US" dirty="0">
                <a:solidFill>
                  <a:schemeClr val="accent4">
                    <a:lumMod val="50000"/>
                  </a:schemeClr>
                </a:solidFill>
              </a:rPr>
              <a:t>R = { Ben is 25 yrs. Old, Jo is 29 yrs. Old, </a:t>
            </a:r>
            <a:r>
              <a:rPr lang="en-IN" dirty="0">
                <a:solidFill>
                  <a:schemeClr val="accent4">
                    <a:lumMod val="50000"/>
                  </a:schemeClr>
                </a:solidFill>
              </a:rPr>
              <a:t>Kim</a:t>
            </a:r>
            <a:r>
              <a:rPr lang="en-US" dirty="0">
                <a:solidFill>
                  <a:schemeClr val="accent4">
                    <a:lumMod val="50000"/>
                  </a:schemeClr>
                </a:solidFill>
              </a:rPr>
              <a:t> is 45 yrs. Old, </a:t>
            </a:r>
            <a:r>
              <a:rPr lang="en-IN" dirty="0">
                <a:solidFill>
                  <a:schemeClr val="accent4">
                    <a:lumMod val="50000"/>
                  </a:schemeClr>
                </a:solidFill>
              </a:rPr>
              <a:t>Tom</a:t>
            </a:r>
            <a:r>
              <a:rPr lang="en-US" dirty="0">
                <a:solidFill>
                  <a:schemeClr val="accent4">
                    <a:lumMod val="50000"/>
                  </a:schemeClr>
                </a:solidFill>
              </a:rPr>
              <a:t> is 23 yrs. Old, </a:t>
            </a:r>
            <a:r>
              <a:rPr lang="en-IN" dirty="0">
                <a:solidFill>
                  <a:schemeClr val="accent4">
                    <a:lumMod val="50000"/>
                  </a:schemeClr>
                </a:solidFill>
              </a:rPr>
              <a:t>Toy</a:t>
            </a:r>
            <a:r>
              <a:rPr lang="en-US" dirty="0">
                <a:solidFill>
                  <a:schemeClr val="accent4">
                    <a:lumMod val="50000"/>
                  </a:schemeClr>
                </a:solidFill>
              </a:rPr>
              <a:t> is 60 yrs. Old</a:t>
            </a:r>
            <a:r>
              <a:rPr lang="en-IN" dirty="0">
                <a:solidFill>
                  <a:schemeClr val="accent4">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179512" y="151519"/>
            <a:ext cx="1242300" cy="400110"/>
          </a:xfrm>
          <a:prstGeom prst="rect">
            <a:avLst/>
          </a:prstGeom>
        </p:spPr>
        <p:txBody>
          <a:bodyPr wrap="square">
            <a:spAutoFit/>
          </a:bodyPr>
          <a:lstStyle/>
          <a:p>
            <a:r>
              <a:rPr lang="en-US" sz="2000" b="1" dirty="0">
                <a:solidFill>
                  <a:schemeClr val="accent5">
                    <a:lumMod val="50000"/>
                  </a:schemeClr>
                </a:solidFill>
                <a:latin typeface="-apple-system"/>
              </a:rPr>
              <a:t>wisdom</a:t>
            </a:r>
            <a:endParaRPr lang="en-IN" sz="2000" b="1" dirty="0">
              <a:solidFill>
                <a:schemeClr val="accent5">
                  <a:lumMod val="50000"/>
                </a:schemeClr>
              </a:solidFill>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179512" y="513595"/>
            <a:ext cx="8830782" cy="1200329"/>
          </a:xfrm>
          <a:prstGeom prst="rect">
            <a:avLst/>
          </a:prstGeom>
        </p:spPr>
        <p:txBody>
          <a:bodyPr wrap="square">
            <a:spAutoFit/>
          </a:bodyPr>
          <a:lstStyle/>
          <a:p>
            <a:pPr marL="257209" indent="-257209">
              <a:buFont typeface="Arial" panose="020B0604020202020204" pitchFamily="34" charset="0"/>
              <a:buChar char="•"/>
            </a:pPr>
            <a:r>
              <a:rPr lang="en-US" dirty="0">
                <a:solidFill>
                  <a:schemeClr val="accent4">
                    <a:lumMod val="50000"/>
                  </a:schemeClr>
                </a:solidFill>
              </a:rPr>
              <a:t>Our employees Ben, Jo, and Tom are young.</a:t>
            </a:r>
          </a:p>
          <a:p>
            <a:pPr marL="257209" indent="-257209">
              <a:buFont typeface="Arial" panose="020B0604020202020204" pitchFamily="34" charset="0"/>
              <a:buChar char="•"/>
            </a:pPr>
            <a:r>
              <a:rPr lang="en-US" dirty="0">
                <a:solidFill>
                  <a:schemeClr val="accent4">
                    <a:lumMod val="50000"/>
                  </a:schemeClr>
                </a:solidFill>
              </a:rPr>
              <a:t>Our employees Ben, Jo, and Tom are in 20’s</a:t>
            </a:r>
          </a:p>
          <a:p>
            <a:pPr marL="257209" indent="-257209">
              <a:buFont typeface="Arial" panose="020B0604020202020204" pitchFamily="34" charset="0"/>
              <a:buChar char="•"/>
            </a:pPr>
            <a:r>
              <a:rPr lang="en-US" dirty="0">
                <a:solidFill>
                  <a:schemeClr val="accent4">
                    <a:lumMod val="50000"/>
                  </a:schemeClr>
                </a:solidFill>
              </a:rPr>
              <a:t>Toy is going to retire next year.</a:t>
            </a:r>
          </a:p>
          <a:p>
            <a:pPr marL="257209" indent="-257209">
              <a:buFont typeface="Arial" panose="020B0604020202020204" pitchFamily="34" charset="0"/>
              <a:buChar char="•"/>
            </a:pPr>
            <a:r>
              <a:rPr lang="en-US" dirty="0">
                <a:solidFill>
                  <a:schemeClr val="accent4">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564" y="3501598"/>
            <a:ext cx="3383436" cy="28305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7884368" y="3848589"/>
            <a:ext cx="12596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
        <p:nvSpPr>
          <p:cNvPr id="12" name="Rectangle 11">
            <a:extLst>
              <a:ext uri="{FF2B5EF4-FFF2-40B4-BE49-F238E27FC236}">
                <a16:creationId xmlns:a16="http://schemas.microsoft.com/office/drawing/2014/main" id="{3DEC526C-D891-4636-B32E-A1BF4D9BD713}"/>
              </a:ext>
            </a:extLst>
          </p:cNvPr>
          <p:cNvSpPr/>
          <p:nvPr/>
        </p:nvSpPr>
        <p:spPr>
          <a:xfrm>
            <a:off x="7236296" y="3109996"/>
            <a:ext cx="2011128" cy="400110"/>
          </a:xfrm>
          <a:prstGeom prst="rect">
            <a:avLst/>
          </a:prstGeom>
        </p:spPr>
        <p:txBody>
          <a:bodyPr wrap="none">
            <a:spAutoFit/>
          </a:bodyPr>
          <a:lstStyle/>
          <a:p>
            <a:pPr algn="just"/>
            <a:r>
              <a:rPr lang="en-IN" sz="2000" dirty="0">
                <a:solidFill>
                  <a:srgbClr val="006C86"/>
                </a:solidFill>
                <a:latin typeface="-apple-system"/>
              </a:rPr>
              <a:t>Example of DIKW.</a:t>
            </a:r>
            <a:endParaRPr lang="en-US" sz="2000" dirty="0">
              <a:solidFill>
                <a:srgbClr val="006C86"/>
              </a:solidFill>
              <a:latin typeface="-apple-system"/>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25862</TotalTime>
  <Words>41263</Words>
  <Application>Microsoft Office PowerPoint</Application>
  <PresentationFormat>On-screen Show (4:3)</PresentationFormat>
  <Paragraphs>4561</Paragraphs>
  <Slides>522</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4938</cp:revision>
  <dcterms:created xsi:type="dcterms:W3CDTF">2015-10-09T06:09:34Z</dcterms:created>
  <dcterms:modified xsi:type="dcterms:W3CDTF">2020-04-30T04:23:10Z</dcterms:modified>
</cp:coreProperties>
</file>